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4" r:id="rId3"/>
    <p:sldId id="275" r:id="rId4"/>
    <p:sldId id="276" r:id="rId5"/>
    <p:sldId id="277" r:id="rId6"/>
    <p:sldId id="278" r:id="rId7"/>
    <p:sldId id="280" r:id="rId8"/>
    <p:sldId id="279" r:id="rId9"/>
    <p:sldId id="265" r:id="rId10"/>
    <p:sldId id="257" r:id="rId11"/>
    <p:sldId id="268" r:id="rId12"/>
    <p:sldId id="266" r:id="rId13"/>
    <p:sldId id="267" r:id="rId14"/>
    <p:sldId id="260" r:id="rId15"/>
    <p:sldId id="261" r:id="rId16"/>
    <p:sldId id="269" r:id="rId17"/>
    <p:sldId id="271" r:id="rId18"/>
    <p:sldId id="270" r:id="rId19"/>
    <p:sldId id="262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5EA3E-AE96-458C-975C-9E66FD69630E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B1B8E-17A9-492B-B722-B3AF06EA0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25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B1B8E-17A9-492B-B722-B3AF06EA042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249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B1B8E-17A9-492B-B722-B3AF06EA042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589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B1B8E-17A9-492B-B722-B3AF06EA042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237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30B3-0994-46ED-9AFD-981BBA474230}" type="datetime1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0520-E89D-4016-A32C-5BDD2FB8D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8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FB5A-C4D4-4C18-87EE-0596966EDC59}" type="datetime1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0520-E89D-4016-A32C-5BDD2FB8D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36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CEDE-38AD-4BA2-9BC9-2F3665B4C262}" type="datetime1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0520-E89D-4016-A32C-5BDD2FB8D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40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EE83-931D-4379-B652-E28ECFB96E92}" type="datetime1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0520-E89D-4016-A32C-5BDD2FB8D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75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89EF-8A5E-4D21-96E4-D7DB0BD62222}" type="datetime1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0520-E89D-4016-A32C-5BDD2FB8D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6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4A82A-1ED7-40BA-A0F0-605CE57F34F0}" type="datetime1">
              <a:rPr lang="ru-RU" smtClean="0"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0520-E89D-4016-A32C-5BDD2FB8D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38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50F6-005B-4CEA-9150-115A685CD769}" type="datetime1">
              <a:rPr lang="ru-RU" smtClean="0"/>
              <a:t>20.09.2017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0520-E89D-4016-A32C-5BDD2FB8D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57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768B-6760-4CF2-A8D3-CA7D6C2F4856}" type="datetime1">
              <a:rPr lang="ru-RU" smtClean="0"/>
              <a:t>20.09.2017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0520-E89D-4016-A32C-5BDD2FB8D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199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C24B-2120-4A89-A668-44A1BFBBEF8E}" type="datetime1">
              <a:rPr lang="ru-RU" smtClean="0"/>
              <a:t>20.09.2017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0520-E89D-4016-A32C-5BDD2FB8D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11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9FDB-48B4-427E-B0D4-EE5E0D3ACAE2}" type="datetime1">
              <a:rPr lang="ru-RU" smtClean="0"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0520-E89D-4016-A32C-5BDD2FB8D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42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0509-421E-430E-9D02-D426EB7898F9}" type="datetime1">
              <a:rPr lang="ru-RU" smtClean="0"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0520-E89D-4016-A32C-5BDD2FB8D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48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56D42-0697-4C3D-9C0A-127128EC5003}" type="datetime1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B0520-E89D-4016-A32C-5BDD2FB8D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84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01028" y="202130"/>
            <a:ext cx="10068026" cy="14630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implementation of the VANET simulation model.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524000" y="5213314"/>
            <a:ext cx="10154653" cy="1644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Ткачёв Кирилл Валерьевич</a:t>
            </a:r>
          </a:p>
          <a:p>
            <a:pPr algn="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ИВМиМГ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 РАН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0520-E89D-4016-A32C-5BDD2FB8D61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72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43584"/>
            <a:ext cx="10515600" cy="5233380"/>
          </a:xfrm>
        </p:spPr>
        <p:txBody>
          <a:bodyPr/>
          <a:lstStyle/>
          <a:p>
            <a:pPr marL="0" indent="0">
              <a:buNone/>
            </a:pP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иллюстрации рассматривается имитационная модель проведения ремонтных работ в электрических сетях. Характеристики модели:</a:t>
            </a:r>
          </a:p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объектов ремонта не менее 1000.</a:t>
            </a:r>
          </a:p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требует затрат условных ресурсов.</a:t>
            </a:r>
          </a:p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Поломка случается через случайное время.</a:t>
            </a:r>
          </a:p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наличии 10 ремонтных бригад.</a:t>
            </a:r>
          </a:p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поломки связаны между собой.</a:t>
            </a:r>
          </a:p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рейтинг важности объектов.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0520-E89D-4016-A32C-5BDD2FB8D61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60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7825" y="786097"/>
            <a:ext cx="10515600" cy="435133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рассматриваемой модели выбор «важных» событий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 на алгоритме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системы,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связанности между собой объектов, от изначального значения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важности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коэффициента времени.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определенные моменты, у некоторых событий меняется статус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Первоначально важными событиями были ремонтные работы в муниципальных учреждениях. При дальнейшем исследовании было установлено, что необходимо расширить границу важности, дополнив объектами, связанными между собой.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0520-E89D-4016-A32C-5BDD2FB8D61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54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610257"/>
              </p:ext>
            </p:extLst>
          </p:nvPr>
        </p:nvGraphicFramePr>
        <p:xfrm>
          <a:off x="1894557" y="3562554"/>
          <a:ext cx="8085254" cy="12331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5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8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17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7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Важных событий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Старый вариант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 вариант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7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2568.12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623.78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7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2689.26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1991.16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544176"/>
              </p:ext>
            </p:extLst>
          </p:nvPr>
        </p:nvGraphicFramePr>
        <p:xfrm>
          <a:off x="1894557" y="5009746"/>
          <a:ext cx="8085254" cy="1319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3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0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1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68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23850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цепочек событий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моделирования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Затраченные ресурсы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2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2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2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5914" y="515566"/>
            <a:ext cx="1192611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таблице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№1 мы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видим сравнение использования календаря  старого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вида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процессорное время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таблице №2 приведена зависимость процессорного времени от количества связанных событий (для нового вида календаря). Проблемой данного примера является то, что связанные события могут находится в разных частях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разбитого календаря.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 значения были получены экспериментально.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=32768 (объекты);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=16777216 (поломки);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838860 (количество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обработанных «важных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событий за время моделирования);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0520-E89D-4016-A32C-5BDD2FB8D61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23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844" y="967402"/>
            <a:ext cx="5905188" cy="6514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методом является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агента-наблюдателя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будет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отслеживать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изменять некоторые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изменения он должен во время выполнения модели (динамически). Назовём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парамтры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наблюдаемыми и управляемыми параметрами. На рисунке №1 изображена схема взаимодействия агента с моделью. В рассмотренной модели управляемые: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338714" y="0"/>
            <a:ext cx="10515600" cy="1325563"/>
          </a:xfrm>
        </p:spPr>
        <p:txBody>
          <a:bodyPr/>
          <a:lstStyle/>
          <a:p>
            <a:pPr algn="r"/>
            <a:r>
              <a:rPr lang="ru-RU" dirty="0" smtClean="0"/>
              <a:t>Предложение: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0520-E89D-4016-A32C-5BDD2FB8D614}" type="slidenum">
              <a:rPr lang="ru-RU" smtClean="0"/>
              <a:t>13</a:t>
            </a:fld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574" y="967402"/>
            <a:ext cx="5115198" cy="538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17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9838" y="182245"/>
            <a:ext cx="10515600" cy="1325563"/>
          </a:xfrm>
        </p:spPr>
        <p:txBody>
          <a:bodyPr/>
          <a:lstStyle/>
          <a:p>
            <a:pPr algn="r"/>
            <a:r>
              <a:rPr lang="ru-RU" dirty="0" smtClean="0"/>
              <a:t>Определение параметров: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Управляемые параметры:</a:t>
            </a:r>
          </a:p>
          <a:p>
            <a:r>
              <a:rPr lang="ru-RU" dirty="0" smtClean="0"/>
              <a:t>Граница важности объектов.</a:t>
            </a:r>
          </a:p>
          <a:p>
            <a:r>
              <a:rPr lang="ru-RU" dirty="0" smtClean="0"/>
              <a:t>Общая стоимость ремонтных работ за определенный период.</a:t>
            </a:r>
          </a:p>
          <a:p>
            <a:r>
              <a:rPr lang="ru-RU" dirty="0" smtClean="0"/>
              <a:t>Допустимое количество неработающих объектов.</a:t>
            </a:r>
          </a:p>
          <a:p>
            <a:r>
              <a:rPr lang="ru-RU" dirty="0" smtClean="0"/>
              <a:t>Ограничения времени ремонта.</a:t>
            </a:r>
          </a:p>
          <a:p>
            <a:r>
              <a:rPr lang="ru-RU" dirty="0" smtClean="0"/>
              <a:t>Изменение распределения частоты поломок.</a:t>
            </a:r>
          </a:p>
          <a:p>
            <a:pPr marL="0" indent="0">
              <a:buNone/>
            </a:pPr>
            <a:r>
              <a:rPr lang="ru-RU" dirty="0" smtClean="0"/>
              <a:t>Наблюдаемые параметры:</a:t>
            </a:r>
          </a:p>
          <a:p>
            <a:r>
              <a:rPr lang="ru-RU" dirty="0" smtClean="0"/>
              <a:t>Сколько ресурсов и времени необходимо бригаде на данном ремонте.</a:t>
            </a:r>
          </a:p>
          <a:p>
            <a:r>
              <a:rPr lang="ru-RU" dirty="0" smtClean="0"/>
              <a:t>Сколько  не работает в данный момент объектов.</a:t>
            </a:r>
          </a:p>
          <a:p>
            <a:r>
              <a:rPr lang="ru-RU" dirty="0" smtClean="0"/>
              <a:t>Связан ли данный ремонт с другим.</a:t>
            </a:r>
          </a:p>
          <a:p>
            <a:r>
              <a:rPr lang="ru-RU" dirty="0" smtClean="0"/>
              <a:t>Сколько важных объектов не работает.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0520-E89D-4016-A32C-5BDD2FB8D61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25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8831" y="75220"/>
            <a:ext cx="10515600" cy="1325563"/>
          </a:xfrm>
        </p:spPr>
        <p:txBody>
          <a:bodyPr/>
          <a:lstStyle/>
          <a:p>
            <a:pPr algn="r"/>
            <a:r>
              <a:rPr lang="ru-RU" dirty="0" smtClean="0"/>
              <a:t>Стратегии: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0783"/>
            <a:ext cx="10515600" cy="477618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 текущий момент рассматриваются стратегии выбора порядка ремонтов:</a:t>
            </a:r>
          </a:p>
          <a:p>
            <a:r>
              <a:rPr lang="ru-RU" dirty="0" smtClean="0"/>
              <a:t>Случайный выбор</a:t>
            </a:r>
          </a:p>
          <a:p>
            <a:r>
              <a:rPr lang="ru-RU" dirty="0" smtClean="0"/>
              <a:t>Выбор в соответствии с важностью объекта</a:t>
            </a:r>
          </a:p>
          <a:p>
            <a:r>
              <a:rPr lang="ru-RU" dirty="0" smtClean="0"/>
              <a:t>Минимизация стоимости работ</a:t>
            </a:r>
          </a:p>
          <a:p>
            <a:r>
              <a:rPr lang="ru-RU" dirty="0" smtClean="0"/>
              <a:t>Минимизация ущерба</a:t>
            </a:r>
          </a:p>
          <a:p>
            <a:pPr marL="0" indent="0">
              <a:buNone/>
            </a:pPr>
            <a:r>
              <a:rPr lang="ru-RU" dirty="0" smtClean="0"/>
              <a:t>Ограничения:</a:t>
            </a:r>
          </a:p>
          <a:p>
            <a:r>
              <a:rPr lang="ru-RU" dirty="0" smtClean="0"/>
              <a:t>Предельное время ожидания ремонта</a:t>
            </a:r>
          </a:p>
          <a:p>
            <a:r>
              <a:rPr lang="ru-RU" dirty="0" smtClean="0"/>
              <a:t>Ресурсные ограничения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0520-E89D-4016-A32C-5BDD2FB8D61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25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-223982"/>
            <a:ext cx="11040292" cy="1325563"/>
          </a:xfrm>
        </p:spPr>
        <p:txBody>
          <a:bodyPr/>
          <a:lstStyle/>
          <a:p>
            <a:pPr algn="r"/>
            <a:r>
              <a:rPr lang="ru-RU" dirty="0" smtClean="0"/>
              <a:t>Эксперименты: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0520-E89D-4016-A32C-5BDD2FB8D614}" type="slidenum">
              <a:rPr lang="ru-RU" smtClean="0"/>
              <a:t>16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99693"/>
              </p:ext>
            </p:extLst>
          </p:nvPr>
        </p:nvGraphicFramePr>
        <p:xfrm>
          <a:off x="1591819" y="922665"/>
          <a:ext cx="8085254" cy="20826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3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0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1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68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23850" algn="l"/>
                        </a:tabLs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 порядка ремонта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моделирования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Затраченные ресурсы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2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Случайный выбор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2689.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2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 в соответствии с важностью объекта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2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Минимизация стоимости работ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831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2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Минимизация ущерба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1896.15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573634"/>
              </p:ext>
            </p:extLst>
          </p:nvPr>
        </p:nvGraphicFramePr>
        <p:xfrm>
          <a:off x="1591819" y="3165351"/>
          <a:ext cx="8085254" cy="15512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3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0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1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68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2385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Предельное время ожидания ремонта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моделирования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Затраченные ресурсы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2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2679.15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2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1899.48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2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3199.48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893215"/>
              </p:ext>
            </p:extLst>
          </p:nvPr>
        </p:nvGraphicFramePr>
        <p:xfrm>
          <a:off x="1591819" y="4876725"/>
          <a:ext cx="8085254" cy="1319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3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0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1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68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2385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Ресурсные ограничения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моделирования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Затраченные ресурсы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2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2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2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6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0520-E89D-4016-A32C-5BDD2FB8D614}" type="slidenum">
              <a:rPr lang="ru-RU" smtClean="0"/>
              <a:t>17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528157"/>
              </p:ext>
            </p:extLst>
          </p:nvPr>
        </p:nvGraphicFramePr>
        <p:xfrm>
          <a:off x="604565" y="740317"/>
          <a:ext cx="2025423" cy="5338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8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2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15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54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54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54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54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54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54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54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54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54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54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54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54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154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154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154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154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154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154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154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154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716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154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154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154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6" name="Стрелка вправо 5"/>
          <p:cNvSpPr/>
          <p:nvPr/>
        </p:nvSpPr>
        <p:spPr>
          <a:xfrm>
            <a:off x="2838993" y="1602377"/>
            <a:ext cx="566058" cy="243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2838993" y="2926102"/>
            <a:ext cx="566058" cy="243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838993" y="5181611"/>
            <a:ext cx="566058" cy="243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304902" y="1602377"/>
            <a:ext cx="210312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важного события</a:t>
            </a:r>
            <a:endParaRPr lang="ru-RU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05051" y="2926102"/>
            <a:ext cx="18897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Очень большая задержка</a:t>
            </a:r>
            <a:endParaRPr lang="ru-RU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04902" y="5181611"/>
            <a:ext cx="198990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Превышены ресурсные ограничения</a:t>
            </a:r>
            <a:endParaRPr lang="ru-RU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6354" y="104503"/>
            <a:ext cx="99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LOG.txt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875416" y="104503"/>
            <a:ext cx="1162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LOGAA.txt</a:t>
            </a:r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320915"/>
              </p:ext>
            </p:extLst>
          </p:nvPr>
        </p:nvGraphicFramePr>
        <p:xfrm>
          <a:off x="6264139" y="740317"/>
          <a:ext cx="2200591" cy="5307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25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0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Nsob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Otime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rgbClr val="92D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400" b="0" i="0" u="none" strike="noStrike" dirty="0">
                        <a:solidFill>
                          <a:srgbClr val="92D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rgbClr val="92D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92D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rgbClr val="92D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1400" b="0" i="0" u="none" strike="noStrike" dirty="0">
                        <a:solidFill>
                          <a:srgbClr val="92D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rgbClr val="92D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ru-RU" sz="1400" b="0" i="0" u="none" strike="noStrike" dirty="0">
                        <a:solidFill>
                          <a:srgbClr val="92D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rgbClr val="92D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1400" b="0" i="0" u="none" strike="noStrike" dirty="0">
                        <a:solidFill>
                          <a:srgbClr val="92D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400" b="0" i="0" u="none" strike="noStrike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A9A9A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16" name="Стрелка вправо 15"/>
          <p:cNvSpPr/>
          <p:nvPr/>
        </p:nvSpPr>
        <p:spPr>
          <a:xfrm>
            <a:off x="7358743" y="4841966"/>
            <a:ext cx="2037806" cy="2264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9370423" y="4601234"/>
            <a:ext cx="218317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Много</a:t>
            </a:r>
            <a:r>
              <a:rPr lang="en-US" sz="20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важных не ремонтируется</a:t>
            </a:r>
            <a:endParaRPr lang="ru-RU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8159931" y="3962401"/>
            <a:ext cx="1236618" cy="2090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9396549" y="3717658"/>
            <a:ext cx="213092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ресурсов больше чем есть </a:t>
            </a:r>
            <a:endParaRPr lang="ru-RU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8610600" y="1557634"/>
            <a:ext cx="771208" cy="2090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320846" y="1370354"/>
            <a:ext cx="218317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Много событий связанных между собой</a:t>
            </a:r>
            <a:endParaRPr lang="ru-RU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949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9126" y="-218349"/>
            <a:ext cx="10515600" cy="1325563"/>
          </a:xfrm>
        </p:spPr>
        <p:txBody>
          <a:bodyPr/>
          <a:lstStyle/>
          <a:p>
            <a:pPr algn="r"/>
            <a:r>
              <a:rPr lang="ru-RU" dirty="0" smtClean="0"/>
              <a:t>Заключение: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4623" y="1085717"/>
            <a:ext cx="10515600" cy="5350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Эксперименты над демонстрационной моделью показали, что благодаря использованию предложенной организации календаря событий можно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 сократить время, необходимое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прогона модели без существенного снижения точности результатов.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игнорирования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второстепенных событий определяется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экспериментально для каждой конкретной модели и зависит от интенсивности потоков событий различных классов.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агента-наблюдателя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исполнения,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наблюдать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динамикой изменения параметров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модели. Изменение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некоторых параметров ведет к существенному сокращению времени моделирования.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0520-E89D-4016-A32C-5BDD2FB8D61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41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444" y="4878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Спасибо за внимание!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0520-E89D-4016-A32C-5BDD2FB8D61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44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/>
              <a:t>Постановка задачи: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/>
              <a:t>Для снижения нагрузки на систему управления событиями предлагается игнорировать отдельные моменты рассинхронизации. </a:t>
            </a:r>
          </a:p>
          <a:p>
            <a:pPr marL="137160" indent="0">
              <a:buNone/>
            </a:pPr>
            <a:r>
              <a:rPr lang="ru-RU" dirty="0"/>
              <a:t>Таким образом предполагается сократить количество запросов между процессорами.</a:t>
            </a:r>
          </a:p>
          <a:p>
            <a:pPr marL="137160" indent="0">
              <a:buNone/>
            </a:pPr>
            <a:r>
              <a:rPr lang="ru-RU" dirty="0"/>
              <a:t>Что в свою очередь приведет к уменьшению процессорного времени.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Новосибирск 2014 г.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10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Постановка 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5520" y="1600200"/>
            <a:ext cx="8712968" cy="478112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400" dirty="0"/>
              <a:t>Рассмотрим распределённую систему дискретно-событийного имитационного моделирования с интенсивными потоками событий.</a:t>
            </a:r>
          </a:p>
          <a:p>
            <a:pPr marL="137160" indent="0">
              <a:buNone/>
            </a:pPr>
            <a:r>
              <a:rPr lang="ru-RU" sz="2400" dirty="0"/>
              <a:t>В дискретно-событийных системах моделирования приняты следующие соглашения:</a:t>
            </a:r>
          </a:p>
          <a:p>
            <a:pPr marL="137160" indent="0">
              <a:buNone/>
            </a:pPr>
            <a:endParaRPr lang="ru-RU" sz="2400" dirty="0"/>
          </a:p>
          <a:p>
            <a:pPr lvl="1"/>
            <a:r>
              <a:rPr lang="ru-RU" sz="2200" dirty="0"/>
              <a:t>модель продвигается во времени от события к событию, которые изменяют состояние модели</a:t>
            </a:r>
          </a:p>
          <a:p>
            <a:pPr lvl="1"/>
            <a:r>
              <a:rPr lang="ru-RU" sz="2200" dirty="0"/>
              <a:t>состояние модели изменяется в дискретные моменты времени, каждый шаг процесса связан с запуском последовательности событий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Новосибирск 2014 г.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822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/>
              <a:t>Необходимые понятия: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 smtClean="0"/>
              <a:t>Мы рассматриваем  дискретно-событийную </a:t>
            </a:r>
            <a:r>
              <a:rPr lang="ru-RU" dirty="0"/>
              <a:t>распределённую </a:t>
            </a:r>
            <a:r>
              <a:rPr lang="ru-RU" dirty="0" smtClean="0"/>
              <a:t>модель.</a:t>
            </a:r>
          </a:p>
          <a:p>
            <a:pPr marL="137160" indent="0">
              <a:buNone/>
            </a:pPr>
            <a:r>
              <a:rPr lang="ru-RU" dirty="0" smtClean="0"/>
              <a:t>Каждому событию (типу событий) ставится в соответствие обработчик </a:t>
            </a:r>
            <a:r>
              <a:rPr lang="ru-RU" dirty="0"/>
              <a:t>(</a:t>
            </a:r>
            <a:r>
              <a:rPr lang="ru-RU" dirty="0" smtClean="0"/>
              <a:t>метод), реализуемый процедурой. Взаимодействие между событиями осуществляется путём операций планирования и, возможно, изменением величин, которые доступны всем обработчикам (глобальные) или их подмножествам (локализованные в области).</a:t>
            </a:r>
          </a:p>
          <a:p>
            <a:pPr marL="13716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Новосибирск 2014 г.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48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94122"/>
          </a:xfrm>
        </p:spPr>
        <p:txBody>
          <a:bodyPr/>
          <a:lstStyle/>
          <a:p>
            <a:pPr algn="r"/>
            <a:r>
              <a:rPr lang="ru-RU" dirty="0"/>
              <a:t>Необходимые понятия: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412776"/>
            <a:ext cx="8229600" cy="4896584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ru-RU" sz="2000" i="1" dirty="0"/>
              <a:t>Календарь событий </a:t>
            </a:r>
            <a:r>
              <a:rPr lang="ru-RU" sz="2000" dirty="0"/>
              <a:t>является важнейшим элементом имитацион­ной модели, предназначенным для управления процессом появле­ния событий в системе с целью обеспечения необходимой причин­но-следственной связи между ними. Он решаются следующие основные задачи:</a:t>
            </a:r>
          </a:p>
          <a:p>
            <a:r>
              <a:rPr lang="ru-RU" sz="2000" i="1" dirty="0"/>
              <a:t>Ранжирование по времени плановых событий, </a:t>
            </a:r>
            <a:r>
              <a:rPr lang="ru-RU" sz="2000" dirty="0"/>
              <a:t>т.е. составление упорядоченной временной последовательности плановых собы­тий с учетом вида возможного события и модуля, в котором оно может наступить;</a:t>
            </a:r>
          </a:p>
          <a:p>
            <a:r>
              <a:rPr lang="ru-RU" sz="2000" i="1" dirty="0"/>
              <a:t>Вызов необходимых функциональных модулей </a:t>
            </a:r>
            <a:r>
              <a:rPr lang="ru-RU" sz="2000" dirty="0"/>
              <a:t>в моменты наступ­ления соответствующих событий;</a:t>
            </a:r>
          </a:p>
          <a:p>
            <a:r>
              <a:rPr lang="ru-RU" sz="2000" i="1" dirty="0"/>
              <a:t>Получение информационных выходных сигналов </a:t>
            </a:r>
            <a:r>
              <a:rPr lang="ru-RU" sz="2000" dirty="0"/>
              <a:t>от всех функцио­нальных модулей, их </a:t>
            </a:r>
            <a:r>
              <a:rPr lang="ru-RU" sz="2000" i="1" dirty="0"/>
              <a:t>хранение </a:t>
            </a:r>
            <a:r>
              <a:rPr lang="ru-RU" sz="2000" dirty="0"/>
              <a:t>и </a:t>
            </a:r>
            <a:r>
              <a:rPr lang="ru-RU" sz="2000" i="1" dirty="0"/>
              <a:t>передача </a:t>
            </a:r>
            <a:r>
              <a:rPr lang="ru-RU" sz="2000" dirty="0"/>
              <a:t>в нужные моменты вре­мени адресатам в соответствии с оператором сопряжения модели.</a:t>
            </a:r>
          </a:p>
          <a:p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Новосибирск 2014 г.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80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Для подтверждения идей была создана модель, позволяющая тестировать различные алгоритмы исполнения имитационной модели и анализировать её устойчивости по отношению к потере некоторых событий при сбоях в работе оборудования или системы управления процессами.</a:t>
            </a:r>
          </a:p>
          <a:p>
            <a:pPr marL="0" indent="0">
              <a:buNone/>
            </a:pPr>
            <a:r>
              <a:rPr lang="ru-RU" sz="2000" dirty="0"/>
              <a:t>Уже сейчас современный автомобиль интегрирует в себя GPS / GLONASS приемник, различные сенсоры, бортовой компьютер. Необходимо создать сетевой интерфейс в автомобиле, который позволил бы поддерживать несколько групп соединений VANET ( </a:t>
            </a:r>
            <a:r>
              <a:rPr lang="ru-RU" sz="2000" dirty="0" err="1"/>
              <a:t>Vehicular</a:t>
            </a:r>
            <a:r>
              <a:rPr lang="ru-RU" sz="2000" dirty="0"/>
              <a:t> </a:t>
            </a:r>
            <a:r>
              <a:rPr lang="ru-RU" sz="2000" dirty="0" err="1"/>
              <a:t>Ad</a:t>
            </a:r>
            <a:r>
              <a:rPr lang="ru-RU" sz="2000" dirty="0"/>
              <a:t> </a:t>
            </a:r>
            <a:r>
              <a:rPr lang="ru-RU" sz="2000" dirty="0" err="1"/>
              <a:t>hoc</a:t>
            </a:r>
            <a:r>
              <a:rPr lang="ru-RU" sz="2000" dirty="0"/>
              <a:t> </a:t>
            </a:r>
            <a:r>
              <a:rPr lang="ru-RU" sz="2000" dirty="0" err="1"/>
              <a:t>Network</a:t>
            </a:r>
            <a:r>
              <a:rPr lang="ru-RU" sz="2000" dirty="0"/>
              <a:t>) сетей:</a:t>
            </a:r>
          </a:p>
          <a:p>
            <a:pPr lvl="0"/>
            <a:r>
              <a:rPr lang="ru-RU" sz="2000" dirty="0"/>
              <a:t>Автомобиль — автомобиль;</a:t>
            </a:r>
          </a:p>
          <a:p>
            <a:pPr lvl="0"/>
            <a:r>
              <a:rPr lang="ru-RU" sz="2000" dirty="0"/>
              <a:t>Автомобиль — инфраструктурная сеть;</a:t>
            </a:r>
          </a:p>
          <a:p>
            <a:pPr lvl="0"/>
            <a:r>
              <a:rPr lang="ru-RU" sz="2000" dirty="0"/>
              <a:t>Автомобиль — жилье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0520-E89D-4016-A32C-5BDD2FB8D61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15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Архитектура сетей VANET предполагает взаимодействие автомобиля, как с другими автомобилями, так и с придорожной сетью. В части дополнений обеспечения безопасности в первую очередь можно выделить три группы [4]:</a:t>
            </a:r>
          </a:p>
          <a:p>
            <a:pPr lvl="0"/>
            <a:r>
              <a:rPr lang="ru-RU" sz="2000" dirty="0"/>
              <a:t>Помощь водителю (навигация, объезд массовых столкновений, изменение дорожной разметки);</a:t>
            </a:r>
          </a:p>
          <a:p>
            <a:pPr lvl="0"/>
            <a:r>
              <a:rPr lang="ru-RU" sz="2000" dirty="0"/>
              <a:t>Информационная поддержка водителя (скоростной режим, информация о проведении дорожных работ);</a:t>
            </a:r>
          </a:p>
          <a:p>
            <a:pPr lvl="0"/>
            <a:r>
              <a:rPr lang="ru-RU" sz="2000" dirty="0"/>
              <a:t>Предупредительная сигнализация (аварийные ситуации, препятствия или события, неблагоприятные дорожные условия).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0520-E89D-4016-A32C-5BDD2FB8D61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759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Модель представляет собой имитационную модель устройств телекоммуникации и принятия решения в автомобиле (АВТ). Каждое ядро моделирует транспортное средство. Возможные виды событий в данной модели:</a:t>
            </a:r>
          </a:p>
          <a:p>
            <a:pPr lvl="0"/>
            <a:r>
              <a:rPr lang="ru-RU" dirty="0"/>
              <a:t>Авария в заданном секторе;</a:t>
            </a:r>
          </a:p>
          <a:p>
            <a:pPr lvl="0"/>
            <a:r>
              <a:rPr lang="ru-RU" dirty="0"/>
              <a:t>Передача информации следующим транспортным средствам;</a:t>
            </a:r>
          </a:p>
          <a:p>
            <a:pPr lvl="0"/>
            <a:r>
              <a:rPr lang="ru-RU" dirty="0"/>
              <a:t>Попадание в аварию;</a:t>
            </a:r>
          </a:p>
          <a:p>
            <a:pPr lvl="0"/>
            <a:r>
              <a:rPr lang="ru-RU" dirty="0"/>
              <a:t>Перестроение маршрута следования другими АВТ;</a:t>
            </a:r>
          </a:p>
          <a:p>
            <a:pPr lvl="0"/>
            <a:r>
              <a:rPr lang="ru-RU" dirty="0"/>
              <a:t>Изменение маршрута следования и др.</a:t>
            </a:r>
          </a:p>
          <a:p>
            <a:pPr marL="0" indent="0">
              <a:buNone/>
            </a:pPr>
            <a:r>
              <a:rPr lang="ru-RU" dirty="0"/>
              <a:t>В рассматриваемой модели выбор «важных» событий представлял собой алгоритм анализа системы, основный на идее, что в зависимости от интенсивности, происходит проверка показателей количества и «качество» на каждом ядре вычислителя. В этот момент, у некоторых событий меняется статус важности [3].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0520-E89D-4016-A32C-5BDD2FB8D61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187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40" y="-148681"/>
            <a:ext cx="10515600" cy="1325563"/>
          </a:xfrm>
        </p:spPr>
        <p:txBody>
          <a:bodyPr/>
          <a:lstStyle/>
          <a:p>
            <a:pPr algn="r"/>
            <a:r>
              <a:rPr lang="ru-RU" dirty="0" smtClean="0"/>
              <a:t>Предложение: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8252" y="736450"/>
            <a:ext cx="1181535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 новый вариант «календарей событий».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алендарь событий разделяется 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частей, то есть часть отвечающая за «важные» события (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меняющие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логику модели)  и за события носящие чисто стохастический характер.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плюсом нового варианта является то, что при исполнении только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подкалендаря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отвечающего за «важные» события (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VIP-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календаря), 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долей вероятности можем утверждать, что модель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работоспособна и правильно функционирует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Хотя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случает существует вероятность выйти за пределы допустимой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погрешности, что необходимо дополнительно контролировать.  Другим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плюсом является то, что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такая реализация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частично избежать проблемы синхронизации, так как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необходимости требуется перестраивать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VIP-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календарь.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0520-E89D-4016-A32C-5BDD2FB8D61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71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1380</Words>
  <Application>Microsoft Office PowerPoint</Application>
  <PresentationFormat>Широкоэкранный</PresentationFormat>
  <Paragraphs>396</Paragraphs>
  <Slides>19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Постановка задачи:</vt:lpstr>
      <vt:lpstr>Постановка задачи:</vt:lpstr>
      <vt:lpstr>Необходимые понятия:</vt:lpstr>
      <vt:lpstr>Необходимые понятия:</vt:lpstr>
      <vt:lpstr>Презентация PowerPoint</vt:lpstr>
      <vt:lpstr>Презентация PowerPoint</vt:lpstr>
      <vt:lpstr>Презентация PowerPoint</vt:lpstr>
      <vt:lpstr>Предложение:</vt:lpstr>
      <vt:lpstr>Презентация PowerPoint</vt:lpstr>
      <vt:lpstr>Презентация PowerPoint</vt:lpstr>
      <vt:lpstr>Презентация PowerPoint</vt:lpstr>
      <vt:lpstr>Предложение:</vt:lpstr>
      <vt:lpstr>Определение параметров:</vt:lpstr>
      <vt:lpstr>Стратегии:</vt:lpstr>
      <vt:lpstr>Эксперименты:</vt:lpstr>
      <vt:lpstr>Презентация PowerPoint</vt:lpstr>
      <vt:lpstr>Заключение: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tkv</dc:creator>
  <cp:lastModifiedBy>tkv</cp:lastModifiedBy>
  <cp:revision>30</cp:revision>
  <dcterms:created xsi:type="dcterms:W3CDTF">2017-05-23T06:00:11Z</dcterms:created>
  <dcterms:modified xsi:type="dcterms:W3CDTF">2017-09-20T07:49:50Z</dcterms:modified>
</cp:coreProperties>
</file>