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4" r:id="rId7"/>
    <p:sldId id="265" r:id="rId8"/>
    <p:sldId id="262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DFAB4-1D6D-4C4C-9FC3-6E80D80AB76F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3AD3-8B8E-42CE-A3D9-61FD755F7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626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DFAB4-1D6D-4C4C-9FC3-6E80D80AB76F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3AD3-8B8E-42CE-A3D9-61FD755F7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99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DFAB4-1D6D-4C4C-9FC3-6E80D80AB76F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3AD3-8B8E-42CE-A3D9-61FD755F7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92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DFAB4-1D6D-4C4C-9FC3-6E80D80AB76F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3AD3-8B8E-42CE-A3D9-61FD755F7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12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DFAB4-1D6D-4C4C-9FC3-6E80D80AB76F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3AD3-8B8E-42CE-A3D9-61FD755F7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05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DFAB4-1D6D-4C4C-9FC3-6E80D80AB76F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3AD3-8B8E-42CE-A3D9-61FD755F7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304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DFAB4-1D6D-4C4C-9FC3-6E80D80AB76F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3AD3-8B8E-42CE-A3D9-61FD755F7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32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DFAB4-1D6D-4C4C-9FC3-6E80D80AB76F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3AD3-8B8E-42CE-A3D9-61FD755F7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260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DFAB4-1D6D-4C4C-9FC3-6E80D80AB76F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3AD3-8B8E-42CE-A3D9-61FD755F7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091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DFAB4-1D6D-4C4C-9FC3-6E80D80AB76F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3AD3-8B8E-42CE-A3D9-61FD755F7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250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DFAB4-1D6D-4C4C-9FC3-6E80D80AB76F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3AD3-8B8E-42CE-A3D9-61FD755F7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44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DFAB4-1D6D-4C4C-9FC3-6E80D80AB76F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F3AD3-8B8E-42CE-A3D9-61FD755F7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30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1513" y="728663"/>
            <a:ext cx="10787062" cy="3414712"/>
          </a:xfrm>
        </p:spPr>
        <p:txBody>
          <a:bodyPr>
            <a:normAutofit/>
          </a:bodyPr>
          <a:lstStyle/>
          <a:p>
            <a:r>
              <a:rPr lang="kk-K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информационных и вычислительных технологий МОН </a:t>
            </a:r>
            <a:r>
              <a:rPr lang="kk-K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РК</a:t>
            </a:r>
            <a:br>
              <a:rPr lang="kk-K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Линейный и дифференциальный криптоа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нализ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-блоков</a:t>
            </a:r>
            <a:b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729162"/>
            <a:ext cx="9144000" cy="528637"/>
          </a:xfrm>
        </p:spPr>
        <p:txBody>
          <a:bodyPr/>
          <a:lstStyle/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Н.А.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Капалова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Д.С. Дюсенбаев, К.Т. Алгазы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112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215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разработке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-блоков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85888"/>
            <a:ext cx="10515600" cy="4791075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Случайный выбор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Элементы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–блоков выбираются с помощью генератора или специальных таблиц псевдослучайных чисел. В случае небольшого размера (6х4) такой способ может привести к созданию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-блоков с нежелательными характеристиками, но для больших блоков (8х32) он должен быть вполне приемлемым.</a:t>
            </a:r>
          </a:p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Случайный выбор с проверкой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Элементы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-блока выбираются случайным образом, но после этого полученные результаты должны проверяться на соответствие различным критериям, описанным выше, с отсеиванием тех матриц, которые не выдержали такой проверки.</a:t>
            </a:r>
          </a:p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вручную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Элементы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-блока выбираются практически вручную с использованием элементарных математических преобразований. Для больших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-блоков использование данного подхода сопряжено с немалыми трудностями.</a:t>
            </a:r>
          </a:p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Математический подход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Элементы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-блока генерируются на основе тех или иных математических принципов. Такой подход обеспечивает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блоки, гарантирующие заданный уровень надежности по отношению к методам линейного и дифференциального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криптоанализа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хорошие показатели диффузии (то есть рассеивания статистических особенностей открытого текста по широкому диапазону статистических характеристик шифрованного текста).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4946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0175"/>
            <a:ext cx="10515600" cy="4776787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S-блоки для алгоритма блочного шифрования для всех неприводимых многочленов восьмой степени.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программа, реализующая проведение линейного и дифференциального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криптоанализа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такого типа S-блока.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помощью этой программы проводились исследования S-блоков DES, ГОСТ 28147-89, ГОСТ Р 34.13-2015, AES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Rijndael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проводилось сравнение результатов.</a:t>
            </a:r>
          </a:p>
        </p:txBody>
      </p:sp>
    </p:spTree>
    <p:extLst>
      <p:ext uri="{BB962C8B-B14F-4D97-AF65-F5344CB8AC3E}">
        <p14:creationId xmlns:p14="http://schemas.microsoft.com/office/powerpoint/2010/main" val="2096155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7874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Математический подход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71613"/>
                <a:ext cx="10515600" cy="4705350"/>
              </a:xfrm>
            </p:spPr>
            <p:txBody>
              <a:bodyPr>
                <a:normAutofit fontScale="92500" lnSpcReduction="10000"/>
              </a:bodyPr>
              <a:lstStyle/>
              <a:p>
                <a:pPr algn="just"/>
                <a:r>
                  <a:rPr lang="kk-K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Одной из функций программы является разработка S-блоков с хорошими характеристиками. Были проверены полученные </a:t>
                </a:r>
                <a:r>
                  <a:rPr lang="kk-KZ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S-</a:t>
                </a:r>
                <a:r>
                  <a:rPr lang="kk-K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блоки для всех неприводимых многочленов восьмой степени. Эти </a:t>
                </a:r>
                <a:r>
                  <a:rPr lang="kk-KZ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S-</a:t>
                </a:r>
                <a:r>
                  <a:rPr lang="kk-K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блоки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основаны на получении обратных элементов относительно умножения в поле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GF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</a:t>
                </a:r>
                <a:r>
                  <a:rPr lang="ru-RU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 К полученным обратным многочленам прибавляются выбранные определенным образом многочлены. </a:t>
                </a:r>
                <a:r>
                  <a:rPr lang="kk-K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Проверено, что такие S-блоки одинаково стойки и к дифференциальному и к линейному криптоанализу</a:t>
                </a:r>
                <a:r>
                  <a:rPr lang="kk-K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kk-K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Например, с помощью неприводимодимого  многочлена </a:t>
                </a:r>
                <a14:m>
                  <m:oMath xmlns:m="http://schemas.openxmlformats.org/officeDocument/2006/math">
                    <m:r>
                      <a:rPr lang="kk-KZ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kk-KZ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kk-KZ" i="1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kk-KZ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kk-KZ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kk-KZ" i="1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kk-KZ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kk-KZ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kk-KZ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kk-KZ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kk-KZ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kk-KZ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kk-KZ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kk-K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:r>
                  <a:rPr lang="kk-K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воспомогательного многочлена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kk-KZ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kk-KZ" i="1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kk-KZ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kk-KZ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kk-KZ" i="1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kk-KZ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kk-KZ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kk-KZ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kk-KZ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kk-KZ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kk-K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для </a:t>
                </a:r>
                <a:r>
                  <a:rPr lang="kk-K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построен блок </a:t>
                </a:r>
                <a:r>
                  <a:rPr lang="kk-K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замены (</a:t>
                </a:r>
                <a:r>
                  <a:rPr lang="kk-KZ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S-</a:t>
                </a:r>
                <a:r>
                  <a:rPr lang="kk-K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блок), который приведен в таблице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kk-K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В нем старшие четыре бита показывают строки таблицы, а младшие четыре бита показывает столбцы. Для удобства этот  </a:t>
                </a:r>
                <a:r>
                  <a:rPr lang="kk-KZ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S-</a:t>
                </a:r>
                <a:r>
                  <a:rPr lang="kk-K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блок обазначим </a:t>
                </a:r>
                <a:r>
                  <a:rPr lang="kk-KZ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S7.101</a:t>
                </a:r>
                <a:r>
                  <a:rPr lang="kk-K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71613"/>
                <a:ext cx="10515600" cy="4705350"/>
              </a:xfrm>
              <a:blipFill>
                <a:blip r:embed="rId2"/>
                <a:stretch>
                  <a:fillRect l="-928" t="-2850" r="-9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0562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560460"/>
              </p:ext>
            </p:extLst>
          </p:nvPr>
        </p:nvGraphicFramePr>
        <p:xfrm>
          <a:off x="1785933" y="1243021"/>
          <a:ext cx="8972557" cy="4586277"/>
        </p:xfrm>
        <a:graphic>
          <a:graphicData uri="http://schemas.openxmlformats.org/drawingml/2006/table">
            <a:tbl>
              <a:tblPr firstRow="1" firstCol="1" bandRow="1"/>
              <a:tblGrid>
                <a:gridCol w="426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4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4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4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4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4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4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4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41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41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41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41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341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341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341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341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269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238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251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148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225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216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249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229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215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214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139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219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208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149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154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196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182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188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177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227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147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246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255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186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165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226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138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158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205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244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176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236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189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245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197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9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207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194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235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9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146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137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172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157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9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254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185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129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248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9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166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164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159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187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179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237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9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234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167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228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209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9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224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218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239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213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247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9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217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221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173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174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119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162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425"/>
          </a:xfrm>
        </p:spPr>
        <p:txBody>
          <a:bodyPr>
            <a:normAutofit/>
          </a:bodyPr>
          <a:lstStyle/>
          <a:p>
            <a:pPr algn="ctr"/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1. S-блок S7.101, математический подход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84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928387"/>
              </p:ext>
            </p:extLst>
          </p:nvPr>
        </p:nvGraphicFramePr>
        <p:xfrm>
          <a:off x="1514470" y="1285873"/>
          <a:ext cx="8929692" cy="4543427"/>
        </p:xfrm>
        <a:graphic>
          <a:graphicData uri="http://schemas.openxmlformats.org/drawingml/2006/table">
            <a:tbl>
              <a:tblPr firstRow="1" firstCol="1" bandRow="1"/>
              <a:tblGrid>
                <a:gridCol w="525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2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2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52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52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52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52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52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52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52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527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527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2527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2527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2527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2527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246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185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137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171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191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181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226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211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223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188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164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155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153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175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167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218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183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233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204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213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162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159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237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229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114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245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241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209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234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193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197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147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232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214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243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217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236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216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157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206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247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254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252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239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222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179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168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249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251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242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253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246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224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208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248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227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231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8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221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244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215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219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238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186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172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235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228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194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8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189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192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205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182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163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8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177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184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196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154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158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8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169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128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2150"/>
          </a:xfrm>
        </p:spPr>
        <p:txBody>
          <a:bodyPr>
            <a:normAutofit/>
          </a:bodyPr>
          <a:lstStyle/>
          <a:p>
            <a:pPr algn="ctr"/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S-блок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S8, выбор вручную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24158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594826"/>
              </p:ext>
            </p:extLst>
          </p:nvPr>
        </p:nvGraphicFramePr>
        <p:xfrm>
          <a:off x="1571625" y="1414460"/>
          <a:ext cx="9001125" cy="4757737"/>
        </p:xfrm>
        <a:graphic>
          <a:graphicData uri="http://schemas.openxmlformats.org/drawingml/2006/table">
            <a:tbl>
              <a:tblPr firstRow="1" firstCol="1" bandRow="1"/>
              <a:tblGrid>
                <a:gridCol w="2014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4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5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8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14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14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57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52933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минимум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аксимум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минимум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максимум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Хи-квадрат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свободы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486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Линейный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46,25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4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Дифференциалный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20514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486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ГОСТ 28147-89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Линейный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2,75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13,75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4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Дифференциалный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486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ГОСТ Р 34.13-2015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Линейный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32640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4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Дифференциалный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111297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65279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486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AES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-128</a:t>
                      </a: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(Rijndael)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Линейный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32639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4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Дифференциалный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67125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65279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486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НПСС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Линейный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32640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74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Дифференциалный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16646400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65279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7486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S7.101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Линейный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32640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74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Дифференциалный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67320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65279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748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Линейный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32640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74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Дифференциалный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130776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65279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713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3. Результаты линейный и дифференциальный анализа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624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538163"/>
            <a:ext cx="10515600" cy="733425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543051"/>
            <a:ext cx="10515600" cy="4546600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того чтобы </a:t>
            </a:r>
            <a:r>
              <a:rPr lang="kk-KZ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–блок был стойким к линейному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криптоанализу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элементы матрицы, полученные в результате линейного анализа, должны принимать значения, близкие к половине количества всех возможных комбинаций входных векторов в двоичной системе. 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того чтобы </a:t>
            </a:r>
            <a:r>
              <a:rPr lang="kk-KZ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–блок был стойким к дифференциальному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криптоанализу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элементы разностной матрицы, полученные в ходе дифференциального анализа, должны принимать значения, близкие к единице.   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Исследованные </a:t>
            </a:r>
            <a:r>
              <a:rPr lang="kk-KZ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–блоки показали хорошие статистические свойства, из этого вытекает, что разработанные </a:t>
            </a:r>
            <a:r>
              <a:rPr lang="kk-KZ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–блоки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уступают </a:t>
            </a:r>
            <a:r>
              <a:rPr lang="kk-KZ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S-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блокам известных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стандартов.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241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52462" y="2408237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1042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1114</Words>
  <Application>Microsoft Office PowerPoint</Application>
  <PresentationFormat>Широкоэкранный</PresentationFormat>
  <Paragraphs>717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Тема Office</vt:lpstr>
      <vt:lpstr>Институт информационных и вычислительных технологий МОН РК    Линейный и дифференциальный криптоанализ S-блоков  </vt:lpstr>
      <vt:lpstr>Подходы при разработке S-блоков</vt:lpstr>
      <vt:lpstr>Презентация PowerPoint</vt:lpstr>
      <vt:lpstr>Математический подход</vt:lpstr>
      <vt:lpstr>Таблица 1. S-блок S7.101, математический подход</vt:lpstr>
      <vt:lpstr>Таблица 2. S-блок S8, выбор вручную</vt:lpstr>
      <vt:lpstr>Таблица 3. Результаты линейный и дифференциальный анализа</vt:lpstr>
      <vt:lpstr>Заключение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Институт информационных и вычислительных технологий МОН РК </dc:title>
  <dc:creator>Dimash</dc:creator>
  <cp:lastModifiedBy>Дика</cp:lastModifiedBy>
  <cp:revision>19</cp:revision>
  <dcterms:created xsi:type="dcterms:W3CDTF">2017-09-07T06:42:11Z</dcterms:created>
  <dcterms:modified xsi:type="dcterms:W3CDTF">2017-09-16T05:03:53Z</dcterms:modified>
</cp:coreProperties>
</file>