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72" r:id="rId13"/>
    <p:sldId id="273" r:id="rId14"/>
    <p:sldId id="274" r:id="rId15"/>
    <p:sldId id="270" r:id="rId16"/>
    <p:sldId id="276" r:id="rId17"/>
    <p:sldId id="277" r:id="rId18"/>
    <p:sldId id="278" r:id="rId19"/>
    <p:sldId id="279" r:id="rId20"/>
    <p:sldId id="280" r:id="rId21"/>
    <p:sldId id="281" r:id="rId22"/>
    <p:sldId id="269" r:id="rId23"/>
    <p:sldId id="259" r:id="rId24"/>
    <p:sldId id="260" r:id="rId25"/>
    <p:sldId id="26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1B9AB5-4BB5-4CCB-AD75-49184A607887}" v="24" dt="2017-09-18T05:33:51.1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0" autoAdjust="0"/>
    <p:restoredTop sz="93775" autoAdjust="0"/>
  </p:normalViewPr>
  <p:slideViewPr>
    <p:cSldViewPr>
      <p:cViewPr varScale="1">
        <p:scale>
          <a:sx n="86" d="100"/>
          <a:sy n="86" d="100"/>
        </p:scale>
        <p:origin x="99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6EC09-93DB-49CD-BD39-EECE59B40A5E}" type="datetimeFigureOut">
              <a:rPr lang="ru-RU" smtClean="0"/>
              <a:t>20.09.2017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EA587-3AD4-47F0-A7A1-BD78FA997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21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A587-3AD4-47F0-A7A1-BD78FA99785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244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A587-3AD4-47F0-A7A1-BD78FA99785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95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A587-3AD4-47F0-A7A1-BD78FA99785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306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A587-3AD4-47F0-A7A1-BD78FA99785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076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A587-3AD4-47F0-A7A1-BD78FA99785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0525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A587-3AD4-47F0-A7A1-BD78FA99785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767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A587-3AD4-47F0-A7A1-BD78FA99785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824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A587-3AD4-47F0-A7A1-BD78FA99785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329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A587-3AD4-47F0-A7A1-BD78FA99785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409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A587-3AD4-47F0-A7A1-BD78FA99785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600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A587-3AD4-47F0-A7A1-BD78FA99785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879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A587-3AD4-47F0-A7A1-BD78FA99785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776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A587-3AD4-47F0-A7A1-BD78FA99785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51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A587-3AD4-47F0-A7A1-BD78FA99785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21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A587-3AD4-47F0-A7A1-BD78FA99785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857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A587-3AD4-47F0-A7A1-BD78FA99785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836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A587-3AD4-47F0-A7A1-BD78FA99785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321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A587-3AD4-47F0-A7A1-BD78FA99785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160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F5BF616-E784-4D82-8C1E-65D9F6817D1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1143000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FF0D6EB-AFB2-43AD-BE07-68261CECAE0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95400" y="2895600"/>
            <a:ext cx="6400800" cy="1752600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90D4D878-8A38-42DE-83AA-B1ECF7D0F6E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E6BD496E-2683-44DA-A1D7-9B62782A03E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DCC28E26-E7BA-4A2C-9AEB-3EE4625A00E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FB6DDDE-2D2D-4F33-929D-48DA694009B4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64C87-DF62-4193-8163-E941AEC9E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EE97E0-E2DF-4D3A-B245-6884066D7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0F8184-06DC-4595-B6DF-B6E939080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C02886-BFE8-4B4F-9953-F0769E427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39B4C9-0E0A-4E73-AE0B-542F05B0A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1C0C6-344E-4E81-AB69-EF8B42FA1E9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85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5323DC2-3211-458B-B718-9EC6425FE2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947B88-FF73-471E-B85A-3089E9337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105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93EEDA-E60A-4F93-9A30-02968936D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05F1C8-81EA-4A71-9F40-20C75DCD2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1EE8A3-9728-4B7A-8E76-A2D900017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A01B2-C913-4E80-B100-B2982EFB364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3953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AD966-FC63-44CB-B719-1CEEAAEC8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9BE8C1-E0CE-43BB-842B-8EBF5C2A5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893468-BADE-4746-9869-08617C625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F30833-F532-4279-80EA-4ECDB6BFE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672158-00D0-45B2-9EC6-B89F6C1A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89AB9-F0F0-4D1A-AE9E-40E0E6B8DAD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5006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C6C6DC-5F89-4ED3-B684-37D87918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7ABE05-07B7-448F-B94A-85206B9AD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7F6AFF-F12C-447E-AB0F-60CAEBF22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C792FC-2B95-4D9D-A72D-4EDA03D48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B5FD6F-2906-4748-B28B-12100138A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E3F4-37B8-4EB6-9861-01735DF0CAC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373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855C2D-4C51-4913-B7A5-3CA2CBE45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523AE3-5E7D-43A3-A3CF-509EA24C4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733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F79600-F4F4-4263-8760-87F30F97C2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733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513C3D-2655-4A28-8F56-F887C6F61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46D842-941A-4F35-B08F-785854AA5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0996B8-B8AF-420C-B441-871CE72FF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932642-B794-432C-B7AA-78BAFEB78A2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79157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C3AEC1-4F45-4D99-B3A4-D17E24C0E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9A39B6-D927-4E5A-AFC3-B1AC201AE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2F3030-5140-45C6-AB4A-11892C588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5C1543-3E83-47C3-8285-96182793D5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62753B-C67E-4E78-B284-FC2BE6B95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62B67DF-A8F8-41E4-BA45-F7CF78D35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935A70-5AB8-4A94-A2E2-72C4570D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D3E9BFE-8309-4E2E-AD6F-B9E86514D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9098A-9A9E-4DA7-BFDC-95202663BC9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1165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DC4AE-129C-4989-8C50-11BE5B441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69242FD-CC12-4C6A-B62C-2393BF9C1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1AB8DD-6D50-456E-AD8D-2B09AF49D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C3EC405-9ABD-4312-99D5-F54E1D956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5B2ECD-5501-45C8-871B-BF21DEBEC19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6320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40AA31-16FD-46AB-8393-AA6B3B567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6434F07-1E52-4FF7-B31A-CA82E6906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B567FB-96C8-40DF-9226-022C88C0B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9415EA-A707-4895-A95C-1B099E6AEC9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0959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878C1-DAB9-4315-B3C0-87A3BC2B7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27021E-66E2-4650-B49C-BC9AD989C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F5ED14-D394-480B-8D55-FF746D09C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8C89A1-24A1-446F-8D97-08D1C3EB0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EDBB4A-9AB0-4267-A545-9FA7767CB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35B88-DBEB-4FED-9722-A8DF81A3F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4F7A81-3D10-42DA-ACEE-D9E89D89841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3116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DC2F3-9DB8-4331-A824-600394DF7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063098C-C5CD-478E-B82C-BB19D68A2A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C0A67D-C403-44A7-8039-E6AEB96D2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DA62E3-F758-4AB1-903E-E899E3D5F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6D0F28-8DB9-4F1F-A6B3-4AF2142B9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1C5F83-D1BF-46C9-9A0D-355C8CFEF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A8C0A-76E3-4018-812F-4571D9C97DB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3137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CE8E09-A550-40A0-A29A-9156904C0A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31097C5-D22D-4E49-9A4E-9EE4028CF1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82AFDA8-7C85-407F-800F-81A0858135D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ED2A210-4F48-4BCD-8B5E-DF85A7BCD6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64C6F1B-058B-4926-B429-4EE4D1FF7A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806F1E-06E9-4832-AEC2-09E00C8BC454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anose="020B080603090205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anose="020B080603090205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anose="020B080603090205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anose="020B080603090205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anose="020B080603090205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anose="020B080603090205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anose="020B080603090205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Impact" panose="020B080603090205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jpe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DBE3893-E5A0-40B4-B2A8-5D680DD038F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692696"/>
            <a:ext cx="7198568" cy="2431504"/>
          </a:xfrm>
        </p:spPr>
        <p:txBody>
          <a:bodyPr/>
          <a:lstStyle/>
          <a:p>
            <a:r>
              <a:rPr lang="ru-RU" altLang="ru-RU" dirty="0"/>
              <a:t>Математическое  моделирование  линейных бизнес процессов</a:t>
            </a:r>
            <a:endParaRPr lang="en-US" altLang="ru-RU" dirty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3101521-B54E-49DC-AA8D-07181CE1621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 altLang="ru-RU" dirty="0"/>
          </a:p>
          <a:p>
            <a:pPr algn="r"/>
            <a:r>
              <a:rPr lang="ru-RU" altLang="ru-RU" dirty="0"/>
              <a:t>Д.т.н.  В.С. Канев</a:t>
            </a:r>
            <a:endParaRPr lang="en-US" alt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077D03A-32C5-474F-BBAF-D5994E08A400}"/>
              </a:ext>
            </a:extLst>
          </p:cNvPr>
          <p:cNvSpPr/>
          <p:nvPr/>
        </p:nvSpPr>
        <p:spPr>
          <a:xfrm>
            <a:off x="395536" y="404664"/>
            <a:ext cx="8136904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algn="ctr">
              <a:spcBef>
                <a:spcPct val="20000"/>
              </a:spcBef>
              <a:buFont typeface="+mj-lt"/>
              <a:buAutoNum type="arabicPeriod"/>
            </a:pPr>
            <a:r>
              <a:rPr lang="ru-RU" altLang="ru-RU" sz="2800" i="1" dirty="0">
                <a:solidFill>
                  <a:srgbClr val="000000"/>
                </a:solidFill>
                <a:latin typeface="Impact"/>
              </a:rPr>
              <a:t>Контроль согласованности  целевых  задач </a:t>
            </a:r>
          </a:p>
          <a:p>
            <a:pPr lvl="0" algn="ctr">
              <a:spcBef>
                <a:spcPct val="20000"/>
              </a:spcBef>
            </a:pPr>
            <a:r>
              <a:rPr lang="ru-RU" altLang="ru-RU" sz="2800" i="1" dirty="0">
                <a:solidFill>
                  <a:srgbClr val="000000"/>
                </a:solidFill>
                <a:latin typeface="Impact"/>
              </a:rPr>
              <a:t> и ресурсной  обеспеченности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BBC527-66C4-4BD1-A67F-63F9400A2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444949"/>
            <a:ext cx="7272808" cy="436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750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077D03A-32C5-474F-BBAF-D5994E08A400}"/>
              </a:ext>
            </a:extLst>
          </p:cNvPr>
          <p:cNvSpPr/>
          <p:nvPr/>
        </p:nvSpPr>
        <p:spPr>
          <a:xfrm>
            <a:off x="251520" y="404664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ct val="20000"/>
              </a:spcBef>
            </a:pPr>
            <a:r>
              <a:rPr lang="ru-RU" altLang="ru-RU" sz="2800" i="1" dirty="0">
                <a:solidFill>
                  <a:srgbClr val="000000"/>
                </a:solidFill>
                <a:latin typeface="Impact"/>
              </a:rPr>
              <a:t>2. Решение задачи в переменных  интенсивностях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822605-662C-48F9-8E1F-9881D7036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196753"/>
            <a:ext cx="756084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39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077D03A-32C5-474F-BBAF-D5994E08A400}"/>
              </a:ext>
            </a:extLst>
          </p:cNvPr>
          <p:cNvSpPr/>
          <p:nvPr/>
        </p:nvSpPr>
        <p:spPr>
          <a:xfrm>
            <a:off x="251520" y="404664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ct val="20000"/>
              </a:spcBef>
            </a:pPr>
            <a:r>
              <a:rPr lang="ru-RU" altLang="ru-RU" sz="2800" i="1" dirty="0">
                <a:solidFill>
                  <a:srgbClr val="000000"/>
                </a:solidFill>
                <a:latin typeface="Impact"/>
              </a:rPr>
              <a:t>2. Решение задачи в переменных  интенсивностях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22A6F39-F7ED-4B32-B3A1-8AE646CDE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702" y="1268760"/>
            <a:ext cx="7724754" cy="50405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0CFE83-F5D7-4122-975C-AA0B262BDB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1807773"/>
            <a:ext cx="7488832" cy="277335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8B43FA-BFF3-4417-AA2A-75B028439D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656" y="4797152"/>
            <a:ext cx="1956900" cy="9387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572D5E-8241-4267-984B-A8EE655DB1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5996" y="4708352"/>
            <a:ext cx="2122093" cy="10275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F898F0-B4FD-4DE8-ACEF-AE2724DA97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3473" y="4467395"/>
            <a:ext cx="5877053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16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077D03A-32C5-474F-BBAF-D5994E08A400}"/>
              </a:ext>
            </a:extLst>
          </p:cNvPr>
          <p:cNvSpPr/>
          <p:nvPr/>
        </p:nvSpPr>
        <p:spPr>
          <a:xfrm>
            <a:off x="251520" y="404664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ct val="20000"/>
              </a:spcBef>
            </a:pPr>
            <a:r>
              <a:rPr lang="ru-RU" altLang="ru-RU" sz="2800" i="1" dirty="0">
                <a:solidFill>
                  <a:srgbClr val="000000"/>
                </a:solidFill>
                <a:latin typeface="Impact"/>
              </a:rPr>
              <a:t>2. Решение задачи в переменных  интенсивностях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E9A1D7D-2A84-4625-BA86-A683335707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344490"/>
            <a:ext cx="7488832" cy="5723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40C516-82AA-499C-A932-EFD535B5B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1916831"/>
            <a:ext cx="7344816" cy="318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148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077D03A-32C5-474F-BBAF-D5994E08A400}"/>
              </a:ext>
            </a:extLst>
          </p:cNvPr>
          <p:cNvSpPr/>
          <p:nvPr/>
        </p:nvSpPr>
        <p:spPr>
          <a:xfrm>
            <a:off x="251520" y="404664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Bef>
                <a:spcPct val="20000"/>
              </a:spcBef>
            </a:pPr>
            <a:r>
              <a:rPr lang="ru-RU" altLang="ru-RU" sz="2800" i="1" dirty="0">
                <a:solidFill>
                  <a:srgbClr val="000000"/>
                </a:solidFill>
                <a:latin typeface="Impact"/>
              </a:rPr>
              <a:t>2. Решение задачи в переменных  интенсивностях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4B6BDA-5AC7-4809-86B3-5E2E7DFEA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1366729"/>
            <a:ext cx="8108383" cy="4938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A85547-B1D2-464A-8D30-60F072D864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1852590"/>
            <a:ext cx="4968552" cy="95410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C225D41-5F71-4CE3-888B-21643835394F}"/>
              </a:ext>
            </a:extLst>
          </p:cNvPr>
          <p:cNvSpPr/>
          <p:nvPr/>
        </p:nvSpPr>
        <p:spPr>
          <a:xfrm>
            <a:off x="755576" y="3101589"/>
            <a:ext cx="7776864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ctr">
              <a:lnSpc>
                <a:spcPct val="90000"/>
              </a:lnSpc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altLang="ru-RU" sz="1800" dirty="0">
                <a:solidFill>
                  <a:prstClr val="black"/>
                </a:solidFill>
                <a:latin typeface="Constantia"/>
              </a:rPr>
              <a:t>Максимизируют наиболее полное удовлетворение целевыми  услугами  в заключительный  период  реализации программы или на всем плановом горизонте: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3E464C-51B9-4E8A-8E77-FB55EE3EEA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632" y="4194006"/>
            <a:ext cx="4320480" cy="79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69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DA1D385-5BFC-417D-979E-C3E7EC3CBEF5}"/>
              </a:ext>
            </a:extLst>
          </p:cNvPr>
          <p:cNvSpPr/>
          <p:nvPr/>
        </p:nvSpPr>
        <p:spPr>
          <a:xfrm>
            <a:off x="-180528" y="476672"/>
            <a:ext cx="9649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000000"/>
                </a:solidFill>
                <a:latin typeface="Impact"/>
              </a:rPr>
              <a:t>3. Экстремальные  имитационные  </a:t>
            </a:r>
          </a:p>
          <a:p>
            <a:pPr algn="ctr"/>
            <a:r>
              <a:rPr lang="ru-RU" sz="2800" i="1" dirty="0">
                <a:solidFill>
                  <a:srgbClr val="000000"/>
                </a:solidFill>
                <a:latin typeface="Impact"/>
              </a:rPr>
              <a:t>эксперименты на  сети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F7D91C-1E45-46D1-AAFF-279844F4D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1446268"/>
            <a:ext cx="6517843" cy="9746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E438C3-7DCD-4287-B124-827B1C7F81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2852936"/>
            <a:ext cx="6104357" cy="73508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8B1420-2ED1-4CD5-A808-D5B4B06F9B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3608" y="3588019"/>
            <a:ext cx="6912768" cy="185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89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DA1D385-5BFC-417D-979E-C3E7EC3CBEF5}"/>
              </a:ext>
            </a:extLst>
          </p:cNvPr>
          <p:cNvSpPr/>
          <p:nvPr/>
        </p:nvSpPr>
        <p:spPr>
          <a:xfrm>
            <a:off x="-180528" y="476672"/>
            <a:ext cx="9649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000000"/>
                </a:solidFill>
                <a:latin typeface="Impact"/>
              </a:rPr>
              <a:t>3. Экстремальные  имитационные  </a:t>
            </a:r>
          </a:p>
          <a:p>
            <a:pPr algn="ctr"/>
            <a:r>
              <a:rPr lang="ru-RU" sz="2800" i="1" dirty="0">
                <a:solidFill>
                  <a:srgbClr val="000000"/>
                </a:solidFill>
                <a:latin typeface="Impact"/>
              </a:rPr>
              <a:t>эксперименты на  сети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D8ED82-5F28-41C5-B149-7F4394809B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430778"/>
            <a:ext cx="7272808" cy="451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288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DA1D385-5BFC-417D-979E-C3E7EC3CBEF5}"/>
              </a:ext>
            </a:extLst>
          </p:cNvPr>
          <p:cNvSpPr/>
          <p:nvPr/>
        </p:nvSpPr>
        <p:spPr>
          <a:xfrm>
            <a:off x="-180528" y="476672"/>
            <a:ext cx="9649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000000"/>
                </a:solidFill>
                <a:latin typeface="Impact"/>
              </a:rPr>
              <a:t>3. Экстремальные  имитационные  </a:t>
            </a:r>
          </a:p>
          <a:p>
            <a:pPr algn="ctr"/>
            <a:r>
              <a:rPr lang="ru-RU" sz="2800" i="1" dirty="0">
                <a:solidFill>
                  <a:srgbClr val="000000"/>
                </a:solidFill>
                <a:latin typeface="Impact"/>
              </a:rPr>
              <a:t>эксперименты на  сети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3EE3A63-F28A-4B6D-BA74-F0AABBF4F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118" y="1430779"/>
            <a:ext cx="5941779" cy="215167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07C22A-D2C3-45BF-9898-E55ABC8EFF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0878" y="3429000"/>
            <a:ext cx="5941779" cy="239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72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DA1D385-5BFC-417D-979E-C3E7EC3CBEF5}"/>
              </a:ext>
            </a:extLst>
          </p:cNvPr>
          <p:cNvSpPr/>
          <p:nvPr/>
        </p:nvSpPr>
        <p:spPr>
          <a:xfrm>
            <a:off x="-180528" y="476672"/>
            <a:ext cx="9649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000000"/>
                </a:solidFill>
                <a:latin typeface="Impact"/>
              </a:rPr>
              <a:t>3. Экстремальные  имитационные  </a:t>
            </a:r>
          </a:p>
          <a:p>
            <a:pPr algn="ctr"/>
            <a:r>
              <a:rPr lang="ru-RU" sz="2800" i="1" dirty="0">
                <a:solidFill>
                  <a:srgbClr val="000000"/>
                </a:solidFill>
                <a:latin typeface="Impact"/>
              </a:rPr>
              <a:t>эксперименты на  сети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FAB130-7176-4C6B-B071-FAEBDCF5F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110" y="1430779"/>
            <a:ext cx="5941779" cy="437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41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DA1D385-5BFC-417D-979E-C3E7EC3CBEF5}"/>
              </a:ext>
            </a:extLst>
          </p:cNvPr>
          <p:cNvSpPr/>
          <p:nvPr/>
        </p:nvSpPr>
        <p:spPr>
          <a:xfrm>
            <a:off x="-180528" y="476672"/>
            <a:ext cx="9649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000000"/>
                </a:solidFill>
                <a:latin typeface="Impact"/>
              </a:rPr>
              <a:t>3. Экстремальные  имитационные  </a:t>
            </a:r>
          </a:p>
          <a:p>
            <a:pPr algn="ctr"/>
            <a:r>
              <a:rPr lang="ru-RU" sz="2800" i="1" dirty="0">
                <a:solidFill>
                  <a:srgbClr val="000000"/>
                </a:solidFill>
                <a:latin typeface="Impact"/>
              </a:rPr>
              <a:t>эксперименты на  сети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3A6A4A-6C08-422F-BE06-9199992F4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617382"/>
            <a:ext cx="7560840" cy="404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32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277520E-D58E-4067-BF53-AFBA2E5BFB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235224"/>
          </a:xfrm>
        </p:spPr>
        <p:txBody>
          <a:bodyPr/>
          <a:lstStyle/>
          <a:p>
            <a:r>
              <a:rPr lang="ru-RU" altLang="ru-RU" dirty="0"/>
              <a:t>Проблемные  задачи :</a:t>
            </a:r>
            <a:endParaRPr lang="en-US" altLang="ru-RU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5229508-7107-46B7-B631-C128AF6434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752600"/>
            <a:ext cx="7620000" cy="3962400"/>
          </a:xfrm>
        </p:spPr>
        <p:txBody>
          <a:bodyPr/>
          <a:lstStyle/>
          <a:p>
            <a:endParaRPr lang="ru-RU" altLang="ru-RU" dirty="0"/>
          </a:p>
          <a:p>
            <a:pPr marL="514350" indent="-514350">
              <a:buFont typeface="+mj-lt"/>
              <a:buAutoNum type="arabicPeriod"/>
            </a:pPr>
            <a:r>
              <a:rPr lang="ru-RU" altLang="ru-RU" dirty="0"/>
              <a:t>Контроль согласованности  целевых  задач  и ресурсной  обеспеченности;</a:t>
            </a:r>
          </a:p>
          <a:p>
            <a:pPr marL="514350" indent="-514350">
              <a:buFont typeface="+mj-lt"/>
              <a:buAutoNum type="arabicPeriod"/>
            </a:pPr>
            <a:r>
              <a:rPr lang="ru-RU" altLang="ru-RU" dirty="0"/>
              <a:t>Решение  задачи  в  переменных  интенсивностях</a:t>
            </a:r>
          </a:p>
          <a:p>
            <a:pPr marL="514350" indent="-514350">
              <a:buFont typeface="+mj-lt"/>
              <a:buAutoNum type="arabicPeriod"/>
            </a:pPr>
            <a:r>
              <a:rPr lang="ru-RU" altLang="ru-RU" dirty="0"/>
              <a:t>Экстремальные  имитационные  эксперименты на  сети</a:t>
            </a:r>
          </a:p>
          <a:p>
            <a:endParaRPr lang="ru-RU" altLang="ru-RU" dirty="0"/>
          </a:p>
          <a:p>
            <a:endParaRPr lang="ru-RU" altLang="ru-RU" dirty="0"/>
          </a:p>
          <a:p>
            <a:endParaRPr lang="en-US" alt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DA1D385-5BFC-417D-979E-C3E7EC3CBEF5}"/>
              </a:ext>
            </a:extLst>
          </p:cNvPr>
          <p:cNvSpPr/>
          <p:nvPr/>
        </p:nvSpPr>
        <p:spPr>
          <a:xfrm>
            <a:off x="-180528" y="476672"/>
            <a:ext cx="9649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000000"/>
                </a:solidFill>
                <a:latin typeface="Impact"/>
              </a:rPr>
              <a:t>3. Экстремальные  имитационные  </a:t>
            </a:r>
          </a:p>
          <a:p>
            <a:pPr algn="ctr"/>
            <a:r>
              <a:rPr lang="ru-RU" sz="2800" i="1" dirty="0">
                <a:solidFill>
                  <a:srgbClr val="000000"/>
                </a:solidFill>
                <a:latin typeface="Impact"/>
              </a:rPr>
              <a:t>эксперименты на  сети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89D71BA-C1C3-4973-9589-A7601C342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110" y="1628800"/>
            <a:ext cx="5941779" cy="335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57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DA1D385-5BFC-417D-979E-C3E7EC3CBEF5}"/>
              </a:ext>
            </a:extLst>
          </p:cNvPr>
          <p:cNvSpPr/>
          <p:nvPr/>
        </p:nvSpPr>
        <p:spPr>
          <a:xfrm>
            <a:off x="-180528" y="476672"/>
            <a:ext cx="9649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000000"/>
                </a:solidFill>
                <a:latin typeface="Impact"/>
              </a:rPr>
              <a:t>3. Экстремальные  имитационные  </a:t>
            </a:r>
          </a:p>
          <a:p>
            <a:pPr algn="ctr"/>
            <a:r>
              <a:rPr lang="ru-RU" sz="2800" i="1" dirty="0">
                <a:solidFill>
                  <a:srgbClr val="000000"/>
                </a:solidFill>
                <a:latin typeface="Impact"/>
              </a:rPr>
              <a:t>эксперименты на  сети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2DEA1B-0F3C-4560-925B-B42812CA84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110" y="2132856"/>
            <a:ext cx="6211250" cy="23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62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329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:\SCREAM\scream_blue1.jpg">
            <a:extLst>
              <a:ext uri="{FF2B5EF4-FFF2-40B4-BE49-F238E27FC236}">
                <a16:creationId xmlns:a16="http://schemas.microsoft.com/office/drawing/2014/main" id="{E530B380-3E8E-4067-ABA2-7827C7FCF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20763"/>
            <a:ext cx="2371725" cy="189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V:\SCREAM\scream_blue2.jpg">
            <a:extLst>
              <a:ext uri="{FF2B5EF4-FFF2-40B4-BE49-F238E27FC236}">
                <a16:creationId xmlns:a16="http://schemas.microsoft.com/office/drawing/2014/main" id="{329A748E-4578-4976-A744-52914C4D2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990600"/>
            <a:ext cx="2371725" cy="189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:\SCREAM\scream_blue3.jpg">
            <a:extLst>
              <a:ext uri="{FF2B5EF4-FFF2-40B4-BE49-F238E27FC236}">
                <a16:creationId xmlns:a16="http://schemas.microsoft.com/office/drawing/2014/main" id="{C815C1E4-9432-4B8C-99F8-E1E8B2DD0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84538"/>
            <a:ext cx="2371725" cy="189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V:\SCREAM\scream_blue4.jpg">
            <a:extLst>
              <a:ext uri="{FF2B5EF4-FFF2-40B4-BE49-F238E27FC236}">
                <a16:creationId xmlns:a16="http://schemas.microsoft.com/office/drawing/2014/main" id="{E2D4FFDA-C7A7-41AE-BC79-6990B9F05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998538"/>
            <a:ext cx="2371725" cy="189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V:\SCREAM\scream_blue5.jpg">
            <a:extLst>
              <a:ext uri="{FF2B5EF4-FFF2-40B4-BE49-F238E27FC236}">
                <a16:creationId xmlns:a16="http://schemas.microsoft.com/office/drawing/2014/main" id="{59B0211B-D68B-4029-87C7-FC0516FF4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2371725" cy="189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Rectangle 7">
            <a:extLst>
              <a:ext uri="{FF2B5EF4-FFF2-40B4-BE49-F238E27FC236}">
                <a16:creationId xmlns:a16="http://schemas.microsoft.com/office/drawing/2014/main" id="{001FDC90-6130-434B-90AE-D49DEDB3D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638800"/>
            <a:ext cx="35321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ru-RU" sz="4400" i="1">
                <a:solidFill>
                  <a:schemeClr val="bg1"/>
                </a:solidFill>
                <a:latin typeface="Impact" panose="020B0806030902050204" pitchFamily="34" charset="0"/>
              </a:rPr>
              <a:t>Elements Page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077D03A-32C5-474F-BBAF-D5994E08A400}"/>
              </a:ext>
            </a:extLst>
          </p:cNvPr>
          <p:cNvSpPr/>
          <p:nvPr/>
        </p:nvSpPr>
        <p:spPr>
          <a:xfrm>
            <a:off x="395536" y="620688"/>
            <a:ext cx="8136904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algn="ctr">
              <a:spcBef>
                <a:spcPct val="20000"/>
              </a:spcBef>
              <a:buFont typeface="+mj-lt"/>
              <a:buAutoNum type="arabicPeriod"/>
            </a:pPr>
            <a:r>
              <a:rPr lang="ru-RU" altLang="ru-RU" sz="2800" i="1" dirty="0">
                <a:solidFill>
                  <a:srgbClr val="000000"/>
                </a:solidFill>
                <a:latin typeface="Impact"/>
              </a:rPr>
              <a:t>Контроль согласованности  целевых  задач </a:t>
            </a:r>
          </a:p>
          <a:p>
            <a:pPr lvl="0" algn="ctr">
              <a:spcBef>
                <a:spcPct val="20000"/>
              </a:spcBef>
            </a:pPr>
            <a:r>
              <a:rPr lang="ru-RU" altLang="ru-RU" sz="2800" i="1" dirty="0">
                <a:solidFill>
                  <a:srgbClr val="000000"/>
                </a:solidFill>
                <a:latin typeface="Impact"/>
              </a:rPr>
              <a:t> и ресурсной  обеспеченности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530E82-A435-4D20-8480-C7A237E34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988703"/>
            <a:ext cx="7344816" cy="39605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077D03A-32C5-474F-BBAF-D5994E08A400}"/>
              </a:ext>
            </a:extLst>
          </p:cNvPr>
          <p:cNvSpPr/>
          <p:nvPr/>
        </p:nvSpPr>
        <p:spPr>
          <a:xfrm>
            <a:off x="395536" y="620688"/>
            <a:ext cx="8136904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algn="ctr">
              <a:spcBef>
                <a:spcPct val="20000"/>
              </a:spcBef>
              <a:buFont typeface="+mj-lt"/>
              <a:buAutoNum type="arabicPeriod"/>
            </a:pPr>
            <a:r>
              <a:rPr lang="ru-RU" altLang="ru-RU" sz="2800" i="1" dirty="0">
                <a:solidFill>
                  <a:srgbClr val="000000"/>
                </a:solidFill>
                <a:latin typeface="Impact"/>
              </a:rPr>
              <a:t>Контроль согласованности  целевых  задач </a:t>
            </a:r>
          </a:p>
          <a:p>
            <a:pPr lvl="0" algn="ctr">
              <a:spcBef>
                <a:spcPct val="20000"/>
              </a:spcBef>
            </a:pPr>
            <a:r>
              <a:rPr lang="ru-RU" altLang="ru-RU" sz="2800" i="1" dirty="0">
                <a:solidFill>
                  <a:srgbClr val="000000"/>
                </a:solidFill>
                <a:latin typeface="Impact"/>
              </a:rPr>
              <a:t> и ресурсной  обеспеченности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2AA6304-63B2-4A7F-A72C-517DF923B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660843"/>
            <a:ext cx="7200800" cy="400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92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077D03A-32C5-474F-BBAF-D5994E08A400}"/>
              </a:ext>
            </a:extLst>
          </p:cNvPr>
          <p:cNvSpPr/>
          <p:nvPr/>
        </p:nvSpPr>
        <p:spPr>
          <a:xfrm>
            <a:off x="395536" y="620688"/>
            <a:ext cx="8136904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algn="ctr">
              <a:spcBef>
                <a:spcPct val="20000"/>
              </a:spcBef>
              <a:buFont typeface="+mj-lt"/>
              <a:buAutoNum type="arabicPeriod"/>
            </a:pPr>
            <a:r>
              <a:rPr lang="ru-RU" altLang="ru-RU" sz="2800" i="1" dirty="0">
                <a:solidFill>
                  <a:srgbClr val="000000"/>
                </a:solidFill>
                <a:latin typeface="Impact"/>
              </a:rPr>
              <a:t>Контроль согласованности  целевых  задач </a:t>
            </a:r>
          </a:p>
          <a:p>
            <a:pPr lvl="0" algn="ctr">
              <a:spcBef>
                <a:spcPct val="20000"/>
              </a:spcBef>
            </a:pPr>
            <a:r>
              <a:rPr lang="ru-RU" altLang="ru-RU" sz="2800" i="1" dirty="0">
                <a:solidFill>
                  <a:srgbClr val="000000"/>
                </a:solidFill>
                <a:latin typeface="Impact"/>
              </a:rPr>
              <a:t> и ресурсной  обеспеченности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052716-5B8E-4467-9961-1510AE0DB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660973"/>
            <a:ext cx="7272808" cy="428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97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077D03A-32C5-474F-BBAF-D5994E08A400}"/>
              </a:ext>
            </a:extLst>
          </p:cNvPr>
          <p:cNvSpPr/>
          <p:nvPr/>
        </p:nvSpPr>
        <p:spPr>
          <a:xfrm>
            <a:off x="395536" y="620688"/>
            <a:ext cx="8136904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algn="ctr">
              <a:spcBef>
                <a:spcPct val="20000"/>
              </a:spcBef>
              <a:buFont typeface="+mj-lt"/>
              <a:buAutoNum type="arabicPeriod"/>
            </a:pPr>
            <a:r>
              <a:rPr lang="ru-RU" altLang="ru-RU" sz="2800" i="1" dirty="0">
                <a:solidFill>
                  <a:srgbClr val="000000"/>
                </a:solidFill>
                <a:latin typeface="Impact"/>
              </a:rPr>
              <a:t>Контроль согласованности  целевых  задач </a:t>
            </a:r>
          </a:p>
          <a:p>
            <a:pPr lvl="0" algn="ctr">
              <a:spcBef>
                <a:spcPct val="20000"/>
              </a:spcBef>
            </a:pPr>
            <a:r>
              <a:rPr lang="ru-RU" altLang="ru-RU" sz="2800" i="1" dirty="0">
                <a:solidFill>
                  <a:srgbClr val="000000"/>
                </a:solidFill>
                <a:latin typeface="Impact"/>
              </a:rPr>
              <a:t> и ресурсной  обеспеченности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EF311BB-BB06-48AD-BF77-746C3B99E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660973"/>
            <a:ext cx="7344816" cy="176802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0E5683-1D82-4557-AE46-4A410ACDB9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3429000"/>
            <a:ext cx="7488832" cy="15841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03EF08-B0D5-4CBC-90E6-E9D6AC2D11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4725144"/>
            <a:ext cx="7488832" cy="118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5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077D03A-32C5-474F-BBAF-D5994E08A400}"/>
              </a:ext>
            </a:extLst>
          </p:cNvPr>
          <p:cNvSpPr/>
          <p:nvPr/>
        </p:nvSpPr>
        <p:spPr>
          <a:xfrm>
            <a:off x="395536" y="620688"/>
            <a:ext cx="8136904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algn="ctr">
              <a:spcBef>
                <a:spcPct val="20000"/>
              </a:spcBef>
              <a:buFont typeface="+mj-lt"/>
              <a:buAutoNum type="arabicPeriod"/>
            </a:pPr>
            <a:r>
              <a:rPr lang="ru-RU" altLang="ru-RU" sz="2800" i="1" dirty="0">
                <a:solidFill>
                  <a:srgbClr val="000000"/>
                </a:solidFill>
                <a:latin typeface="Impact"/>
              </a:rPr>
              <a:t>Контроль согласованности  целевых  задач </a:t>
            </a:r>
          </a:p>
          <a:p>
            <a:pPr lvl="0" algn="ctr">
              <a:spcBef>
                <a:spcPct val="20000"/>
              </a:spcBef>
            </a:pPr>
            <a:r>
              <a:rPr lang="ru-RU" altLang="ru-RU" sz="2800" i="1" dirty="0">
                <a:solidFill>
                  <a:srgbClr val="000000"/>
                </a:solidFill>
                <a:latin typeface="Impact"/>
              </a:rPr>
              <a:t> и ресурсной  обеспеченности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03EA4D-C5DC-4E08-BAF0-BB0FF6226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556792"/>
            <a:ext cx="7488832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75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077D03A-32C5-474F-BBAF-D5994E08A400}"/>
              </a:ext>
            </a:extLst>
          </p:cNvPr>
          <p:cNvSpPr/>
          <p:nvPr/>
        </p:nvSpPr>
        <p:spPr>
          <a:xfrm>
            <a:off x="395536" y="620688"/>
            <a:ext cx="8136904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algn="ctr">
              <a:spcBef>
                <a:spcPct val="20000"/>
              </a:spcBef>
              <a:buFont typeface="+mj-lt"/>
              <a:buAutoNum type="arabicPeriod"/>
            </a:pPr>
            <a:r>
              <a:rPr lang="ru-RU" altLang="ru-RU" sz="2800" i="1" dirty="0">
                <a:solidFill>
                  <a:srgbClr val="000000"/>
                </a:solidFill>
                <a:latin typeface="Impact"/>
              </a:rPr>
              <a:t>Контроль согласованности  целевых  задач </a:t>
            </a:r>
          </a:p>
          <a:p>
            <a:pPr lvl="0" algn="ctr">
              <a:spcBef>
                <a:spcPct val="20000"/>
              </a:spcBef>
            </a:pPr>
            <a:r>
              <a:rPr lang="ru-RU" altLang="ru-RU" sz="2800" i="1" dirty="0">
                <a:solidFill>
                  <a:srgbClr val="000000"/>
                </a:solidFill>
                <a:latin typeface="Impact"/>
              </a:rPr>
              <a:t> и ресурсной  обеспеченности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A47B96C-575D-4293-8B22-2D2BAEFE32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700808"/>
            <a:ext cx="727280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46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077D03A-32C5-474F-BBAF-D5994E08A400}"/>
              </a:ext>
            </a:extLst>
          </p:cNvPr>
          <p:cNvSpPr/>
          <p:nvPr/>
        </p:nvSpPr>
        <p:spPr>
          <a:xfrm>
            <a:off x="395536" y="620688"/>
            <a:ext cx="8136904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lvl="1" indent="-514350" algn="ctr">
              <a:spcBef>
                <a:spcPct val="20000"/>
              </a:spcBef>
              <a:buFont typeface="+mj-lt"/>
              <a:buAutoNum type="arabicPeriod"/>
            </a:pPr>
            <a:r>
              <a:rPr lang="ru-RU" altLang="ru-RU" sz="2800" i="1" dirty="0">
                <a:solidFill>
                  <a:srgbClr val="000000"/>
                </a:solidFill>
                <a:latin typeface="Impact"/>
              </a:rPr>
              <a:t>Контроль согласованности  целевых  задач </a:t>
            </a:r>
          </a:p>
          <a:p>
            <a:pPr lvl="0" algn="ctr">
              <a:spcBef>
                <a:spcPct val="20000"/>
              </a:spcBef>
            </a:pPr>
            <a:r>
              <a:rPr lang="ru-RU" altLang="ru-RU" sz="2800" i="1" dirty="0">
                <a:solidFill>
                  <a:srgbClr val="000000"/>
                </a:solidFill>
                <a:latin typeface="Impact"/>
              </a:rPr>
              <a:t> и ресурсной  обеспеченности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5EF908-F21A-4DCB-AA9E-B15FB0E27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556792"/>
            <a:ext cx="7200800" cy="367240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62716A-28E3-44CB-85DF-183CD55D6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58" y="5013176"/>
            <a:ext cx="806489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663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</TotalTime>
  <Words>215</Words>
  <Application>Microsoft Office PowerPoint</Application>
  <PresentationFormat>Экран (4:3)</PresentationFormat>
  <Paragraphs>63</Paragraphs>
  <Slides>25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Constantia</vt:lpstr>
      <vt:lpstr>Impact</vt:lpstr>
      <vt:lpstr>Times New Roman</vt:lpstr>
      <vt:lpstr>Тема Office</vt:lpstr>
      <vt:lpstr>Математическое  моделирование  линейных бизнес процессов</vt:lpstr>
      <vt:lpstr>Проблемные  задачи 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eclipse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min’ Blue Presentation</dc:title>
  <dc:creator>valeriy kanev</dc:creator>
  <cp:lastModifiedBy>valeriy kanev</cp:lastModifiedBy>
  <cp:revision>5</cp:revision>
  <dcterms:created xsi:type="dcterms:W3CDTF">2017-09-17T08:16:49Z</dcterms:created>
  <dcterms:modified xsi:type="dcterms:W3CDTF">2017-09-20T00:44:07Z</dcterms:modified>
</cp:coreProperties>
</file>